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ukhari Script" charset="1" panose="00000500000000000000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Arita Buri Bold" charset="1" panose="02020603020101020101"/>
      <p:regular r:id="rId29"/>
    </p:embeddedFont>
    <p:embeddedFont>
      <p:font typeface="Arita Buri Italics" charset="1" panose="02000503000000000000"/>
      <p:regular r:id="rId30"/>
    </p:embeddedFont>
    <p:embeddedFont>
      <p:font typeface="Arita Buri Bold Italics" charset="1" panose="02000803000000000000"/>
      <p:regular r:id="rId31"/>
    </p:embeddedFont>
    <p:embeddedFont>
      <p:font typeface="Arita Buri Thin" charset="1" panose="02020603020101020101"/>
      <p:regular r:id="rId32"/>
    </p:embeddedFont>
    <p:embeddedFont>
      <p:font typeface="Arita Buri Extra-Light Italics" charset="1" panose="02000303000000000000"/>
      <p:regular r:id="rId33"/>
    </p:embeddedFont>
    <p:embeddedFont>
      <p:font typeface="Arita Buri Light" charset="1" panose="02020603020101020101"/>
      <p:regular r:id="rId34"/>
    </p:embeddedFont>
    <p:embeddedFont>
      <p:font typeface="Arita Buri Medium" charset="1" panose="02020603020101020101"/>
      <p:regular r:id="rId35"/>
    </p:embeddedFont>
    <p:embeddedFont>
      <p:font typeface="Arita Buri Medium Italics" charset="1" panose="02000603000000000000"/>
      <p:regular r:id="rId36"/>
    </p:embeddedFont>
    <p:embeddedFont>
      <p:font typeface="Arita Buri Semi-Bold" charset="1" panose="02020603020101020101"/>
      <p:regular r:id="rId37"/>
    </p:embeddedFont>
    <p:embeddedFont>
      <p:font typeface="Arita Buri Semi-Bold Italics" charset="1" panose="02000703000000000000"/>
      <p:regular r:id="rId38"/>
    </p:embeddedFont>
    <p:embeddedFont>
      <p:font typeface="Arita Buri Ultra-Bold" charset="1" panose="02000803000000000000"/>
      <p:regular r:id="rId39"/>
    </p:embeddedFont>
    <p:embeddedFont>
      <p:font typeface="Arita Buri Ultra-Bold Italics" charset="1" panose="02000803000000000000"/>
      <p:regular r:id="rId40"/>
    </p:embeddedFont>
    <p:embeddedFont>
      <p:font typeface="Muli" charset="1" panose="00000500000000000000"/>
      <p:regular r:id="rId41"/>
    </p:embeddedFont>
    <p:embeddedFont>
      <p:font typeface="Muli Bold" charset="1" panose="00000800000000000000"/>
      <p:regular r:id="rId42"/>
    </p:embeddedFont>
    <p:embeddedFont>
      <p:font typeface="Muli Italics" charset="1" panose="00000500000000000000"/>
      <p:regular r:id="rId43"/>
    </p:embeddedFont>
    <p:embeddedFont>
      <p:font typeface="Muli Bold Italics" charset="1" panose="00000800000000000000"/>
      <p:regular r:id="rId44"/>
    </p:embeddedFont>
    <p:embeddedFont>
      <p:font typeface="Muli Extra-Light" charset="1" panose="00000300000000000000"/>
      <p:regular r:id="rId45"/>
    </p:embeddedFont>
    <p:embeddedFont>
      <p:font typeface="Muli Extra-Light Italics" charset="1" panose="00000300000000000000"/>
      <p:regular r:id="rId46"/>
    </p:embeddedFont>
    <p:embeddedFont>
      <p:font typeface="Muli Light" charset="1" panose="00000400000000000000"/>
      <p:regular r:id="rId47"/>
    </p:embeddedFont>
    <p:embeddedFont>
      <p:font typeface="Muli Light Italics" charset="1" panose="00000400000000000000"/>
      <p:regular r:id="rId48"/>
    </p:embeddedFont>
    <p:embeddedFont>
      <p:font typeface="Muli Semi-Bold" charset="1" panose="00000700000000000000"/>
      <p:regular r:id="rId49"/>
    </p:embeddedFont>
    <p:embeddedFont>
      <p:font typeface="Muli Semi-Bold Italics" charset="1" panose="00000700000000000000"/>
      <p:regular r:id="rId50"/>
    </p:embeddedFont>
    <p:embeddedFont>
      <p:font typeface="Muli Ultra-Bold" charset="1" panose="00000900000000000000"/>
      <p:regular r:id="rId51"/>
    </p:embeddedFont>
    <p:embeddedFont>
      <p:font typeface="Muli Ultra-Bold Italics" charset="1" panose="00000900000000000000"/>
      <p:regular r:id="rId52"/>
    </p:embeddedFont>
    <p:embeddedFont>
      <p:font typeface="Muli Heavy" charset="1" panose="00000A00000000000000"/>
      <p:regular r:id="rId53"/>
    </p:embeddedFont>
    <p:embeddedFont>
      <p:font typeface="Muli Heavy Italics" charset="1" panose="00000A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slides/slide10.xml" Type="http://schemas.openxmlformats.org/officeDocument/2006/relationships/slide"/><Relationship Id="rId65" Target="slides/slide11.xml" Type="http://schemas.openxmlformats.org/officeDocument/2006/relationships/slide"/><Relationship Id="rId66" Target="slides/slide12.xml" Type="http://schemas.openxmlformats.org/officeDocument/2006/relationships/slide"/><Relationship Id="rId67" Target="slides/slide13.xml" Type="http://schemas.openxmlformats.org/officeDocument/2006/relationships/slide"/><Relationship Id="rId68" Target="slides/slide14.xml" Type="http://schemas.openxmlformats.org/officeDocument/2006/relationships/slide"/><Relationship Id="rId69" Target="slides/slide15.xml" Type="http://schemas.openxmlformats.org/officeDocument/2006/relationships/slide"/><Relationship Id="rId7" Target="fonts/font7.fntdata" Type="http://schemas.openxmlformats.org/officeDocument/2006/relationships/font"/><Relationship Id="rId70" Target="slides/slide16.xml" Type="http://schemas.openxmlformats.org/officeDocument/2006/relationships/slide"/><Relationship Id="rId71" Target="slides/slide1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8385" y="9338167"/>
            <a:ext cx="256214" cy="256214"/>
          </a:xfrm>
          <a:custGeom>
            <a:avLst/>
            <a:gdLst/>
            <a:ahLst/>
            <a:cxnLst/>
            <a:rect r="r" b="b" t="t" l="l"/>
            <a:pathLst>
              <a:path h="256214" w="256214">
                <a:moveTo>
                  <a:pt x="0" y="0"/>
                </a:moveTo>
                <a:lnTo>
                  <a:pt x="256214" y="0"/>
                </a:lnTo>
                <a:lnTo>
                  <a:pt x="256214" y="256213"/>
                </a:lnTo>
                <a:lnTo>
                  <a:pt x="0" y="25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52468"/>
            <a:ext cx="8631464" cy="52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4F4F4"/>
                </a:solidFill>
                <a:latin typeface="Muli"/>
              </a:rPr>
              <a:t>By Siddhant Ghosh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4998" y="1028700"/>
            <a:ext cx="12105894" cy="5721155"/>
            <a:chOff x="0" y="0"/>
            <a:chExt cx="16141192" cy="76282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65942"/>
              <a:ext cx="16141192" cy="5262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87"/>
                </a:lnSpc>
              </a:pPr>
              <a:r>
                <a:rPr lang="en-US" sz="10399">
                  <a:solidFill>
                    <a:srgbClr val="F4F4F4"/>
                  </a:solidFill>
                  <a:latin typeface="Arita Buri Bold"/>
                </a:rPr>
                <a:t>ICC CWC 2023 Exploratory Data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2124843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4F4F4"/>
                  </a:solidFill>
                  <a:latin typeface="Muli Bold"/>
                </a:rPr>
                <a:t>Internship Project 3 at Mentorness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17584" y="1533492"/>
            <a:ext cx="2141539" cy="2141539"/>
          </a:xfrm>
          <a:custGeom>
            <a:avLst/>
            <a:gdLst/>
            <a:ahLst/>
            <a:cxnLst/>
            <a:rect r="r" b="b" t="t" l="l"/>
            <a:pathLst>
              <a:path h="2141539" w="2141539">
                <a:moveTo>
                  <a:pt x="0" y="0"/>
                </a:moveTo>
                <a:lnTo>
                  <a:pt x="2141540" y="0"/>
                </a:lnTo>
                <a:lnTo>
                  <a:pt x="2141540" y="2141540"/>
                </a:lnTo>
                <a:lnTo>
                  <a:pt x="0" y="214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7408" y="1028700"/>
            <a:ext cx="3141892" cy="3126183"/>
          </a:xfrm>
          <a:custGeom>
            <a:avLst/>
            <a:gdLst/>
            <a:ahLst/>
            <a:cxnLst/>
            <a:rect r="r" b="b" t="t" l="l"/>
            <a:pathLst>
              <a:path h="3126183" w="3141892">
                <a:moveTo>
                  <a:pt x="0" y="0"/>
                </a:moveTo>
                <a:lnTo>
                  <a:pt x="3141892" y="0"/>
                </a:lnTo>
                <a:lnTo>
                  <a:pt x="3141892" y="3126183"/>
                </a:lnTo>
                <a:lnTo>
                  <a:pt x="0" y="312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312" y="1028700"/>
            <a:ext cx="14931804" cy="8920743"/>
          </a:xfrm>
          <a:custGeom>
            <a:avLst/>
            <a:gdLst/>
            <a:ahLst/>
            <a:cxnLst/>
            <a:rect r="r" b="b" t="t" l="l"/>
            <a:pathLst>
              <a:path h="8920743" w="14931804">
                <a:moveTo>
                  <a:pt x="0" y="0"/>
                </a:moveTo>
                <a:lnTo>
                  <a:pt x="14931804" y="0"/>
                </a:lnTo>
                <a:lnTo>
                  <a:pt x="14931804" y="8920743"/>
                </a:lnTo>
                <a:lnTo>
                  <a:pt x="0" y="892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19778"/>
            <a:chOff x="0" y="0"/>
            <a:chExt cx="22816645" cy="22930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703862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5599">
                  <a:solidFill>
                    <a:srgbClr val="F44E66"/>
                  </a:solidFill>
                  <a:latin typeface="Arita Buri Bold"/>
                </a:rPr>
                <a:t>Temporal Analysis of India’s Performace : Batting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257" y="859889"/>
            <a:ext cx="15535114" cy="9258300"/>
          </a:xfrm>
          <a:custGeom>
            <a:avLst/>
            <a:gdLst/>
            <a:ahLst/>
            <a:cxnLst/>
            <a:rect r="r" b="b" t="t" l="l"/>
            <a:pathLst>
              <a:path h="9258300" w="15535114">
                <a:moveTo>
                  <a:pt x="0" y="0"/>
                </a:moveTo>
                <a:lnTo>
                  <a:pt x="15535114" y="0"/>
                </a:lnTo>
                <a:lnTo>
                  <a:pt x="1553511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19778"/>
            <a:chOff x="0" y="0"/>
            <a:chExt cx="22816645" cy="22930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703862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5599">
                  <a:solidFill>
                    <a:srgbClr val="F44E66"/>
                  </a:solidFill>
                  <a:latin typeface="Arita Buri Bold"/>
                </a:rPr>
                <a:t>Temporal Analysis of India’s Performace : Batting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5634" y="859889"/>
            <a:ext cx="15292488" cy="9122920"/>
          </a:xfrm>
          <a:custGeom>
            <a:avLst/>
            <a:gdLst/>
            <a:ahLst/>
            <a:cxnLst/>
            <a:rect r="r" b="b" t="t" l="l"/>
            <a:pathLst>
              <a:path h="9122920" w="15292488">
                <a:moveTo>
                  <a:pt x="0" y="0"/>
                </a:moveTo>
                <a:lnTo>
                  <a:pt x="15292487" y="0"/>
                </a:lnTo>
                <a:lnTo>
                  <a:pt x="15292487" y="9122920"/>
                </a:lnTo>
                <a:lnTo>
                  <a:pt x="0" y="9122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19778"/>
            <a:chOff x="0" y="0"/>
            <a:chExt cx="22816645" cy="22930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703862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5599">
                  <a:solidFill>
                    <a:srgbClr val="F44E66"/>
                  </a:solidFill>
                  <a:latin typeface="Arita Buri Bold"/>
                </a:rPr>
                <a:t>Temporal Analysis of India’s Performace : Batting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855" y="853856"/>
            <a:ext cx="15998289" cy="9578952"/>
          </a:xfrm>
          <a:custGeom>
            <a:avLst/>
            <a:gdLst/>
            <a:ahLst/>
            <a:cxnLst/>
            <a:rect r="r" b="b" t="t" l="l"/>
            <a:pathLst>
              <a:path h="9578952" w="15998289">
                <a:moveTo>
                  <a:pt x="0" y="0"/>
                </a:moveTo>
                <a:lnTo>
                  <a:pt x="15998290" y="0"/>
                </a:lnTo>
                <a:lnTo>
                  <a:pt x="15998290" y="9578953"/>
                </a:lnTo>
                <a:lnTo>
                  <a:pt x="0" y="9578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07713"/>
            <a:chOff x="0" y="0"/>
            <a:chExt cx="22816645" cy="22769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687776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08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9"/>
                </a:lnSpc>
              </a:pPr>
              <a:r>
                <a:rPr lang="en-US" sz="5499">
                  <a:solidFill>
                    <a:srgbClr val="F44E66"/>
                  </a:solidFill>
                  <a:latin typeface="Arita Buri Bold"/>
                </a:rPr>
                <a:t>Temporal Analysis of India’s Performace : Bowling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3856"/>
            <a:ext cx="15812507" cy="9433144"/>
          </a:xfrm>
          <a:custGeom>
            <a:avLst/>
            <a:gdLst/>
            <a:ahLst/>
            <a:cxnLst/>
            <a:rect r="r" b="b" t="t" l="l"/>
            <a:pathLst>
              <a:path h="9433144" w="15812507">
                <a:moveTo>
                  <a:pt x="0" y="0"/>
                </a:moveTo>
                <a:lnTo>
                  <a:pt x="15812507" y="0"/>
                </a:lnTo>
                <a:lnTo>
                  <a:pt x="15812507" y="9433144"/>
                </a:lnTo>
                <a:lnTo>
                  <a:pt x="0" y="943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07713"/>
            <a:chOff x="0" y="0"/>
            <a:chExt cx="22816645" cy="22769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687776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08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9"/>
                </a:lnSpc>
              </a:pPr>
              <a:r>
                <a:rPr lang="en-US" sz="5499">
                  <a:solidFill>
                    <a:srgbClr val="F44E66"/>
                  </a:solidFill>
                  <a:latin typeface="Arita Buri Bold"/>
                </a:rPr>
                <a:t>Temporal Analysis of India’s Performace : Bowling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3856"/>
            <a:ext cx="15812507" cy="9433144"/>
          </a:xfrm>
          <a:custGeom>
            <a:avLst/>
            <a:gdLst/>
            <a:ahLst/>
            <a:cxnLst/>
            <a:rect r="r" b="b" t="t" l="l"/>
            <a:pathLst>
              <a:path h="9433144" w="15812507">
                <a:moveTo>
                  <a:pt x="0" y="0"/>
                </a:moveTo>
                <a:lnTo>
                  <a:pt x="15812507" y="0"/>
                </a:lnTo>
                <a:lnTo>
                  <a:pt x="15812507" y="9433144"/>
                </a:lnTo>
                <a:lnTo>
                  <a:pt x="0" y="943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07713"/>
            <a:chOff x="0" y="0"/>
            <a:chExt cx="22816645" cy="22769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687776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08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9"/>
                </a:lnSpc>
              </a:pPr>
              <a:r>
                <a:rPr lang="en-US" sz="5499">
                  <a:solidFill>
                    <a:srgbClr val="F44E66"/>
                  </a:solidFill>
                  <a:latin typeface="Arita Buri Bold"/>
                </a:rPr>
                <a:t>Temporal Analysis of India’s Performace : Bowling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001" y="942501"/>
            <a:ext cx="15679753" cy="9344499"/>
          </a:xfrm>
          <a:custGeom>
            <a:avLst/>
            <a:gdLst/>
            <a:ahLst/>
            <a:cxnLst/>
            <a:rect r="r" b="b" t="t" l="l"/>
            <a:pathLst>
              <a:path h="9344499" w="15679753">
                <a:moveTo>
                  <a:pt x="0" y="0"/>
                </a:moveTo>
                <a:lnTo>
                  <a:pt x="15679753" y="0"/>
                </a:lnTo>
                <a:lnTo>
                  <a:pt x="15679753" y="9344499"/>
                </a:lnTo>
                <a:lnTo>
                  <a:pt x="0" y="9344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07713"/>
            <a:chOff x="0" y="0"/>
            <a:chExt cx="22816645" cy="22769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687776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08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9"/>
                </a:lnSpc>
              </a:pPr>
              <a:r>
                <a:rPr lang="en-US" sz="5499">
                  <a:solidFill>
                    <a:srgbClr val="F44E66"/>
                  </a:solidFill>
                  <a:latin typeface="Arita Buri Bold"/>
                </a:rPr>
                <a:t>Temporal Analysis of India’s Performace : Bowling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6416" y="1028700"/>
            <a:ext cx="9762884" cy="8493709"/>
          </a:xfrm>
          <a:custGeom>
            <a:avLst/>
            <a:gdLst/>
            <a:ahLst/>
            <a:cxnLst/>
            <a:rect r="r" b="b" t="t" l="l"/>
            <a:pathLst>
              <a:path h="8493709" w="9762884">
                <a:moveTo>
                  <a:pt x="0" y="0"/>
                </a:moveTo>
                <a:lnTo>
                  <a:pt x="9762884" y="0"/>
                </a:lnTo>
                <a:lnTo>
                  <a:pt x="9762884" y="8493709"/>
                </a:lnTo>
                <a:lnTo>
                  <a:pt x="0" y="849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390" y="393766"/>
            <a:ext cx="6060302" cy="4101861"/>
            <a:chOff x="0" y="0"/>
            <a:chExt cx="8080403" cy="5469148"/>
          </a:xfrm>
        </p:grpSpPr>
        <p:sp>
          <p:nvSpPr>
            <p:cNvPr name="TextBox 4" id="4"/>
            <p:cNvSpPr txBox="true"/>
            <p:nvPr/>
          </p:nvSpPr>
          <p:spPr>
            <a:xfrm rot="-592460">
              <a:off x="180167" y="872115"/>
              <a:ext cx="7630777" cy="2305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67"/>
                </a:lnSpc>
                <a:spcBef>
                  <a:spcPct val="0"/>
                </a:spcBef>
              </a:pPr>
              <a:r>
                <a:rPr lang="en-US" sz="12567">
                  <a:solidFill>
                    <a:srgbClr val="0048CD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515361">
              <a:off x="1002717" y="2864894"/>
              <a:ext cx="6959138" cy="2096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10"/>
                </a:lnSpc>
                <a:spcBef>
                  <a:spcPct val="0"/>
                </a:spcBef>
              </a:pPr>
              <a:r>
                <a:rPr lang="en-US" sz="11310">
                  <a:solidFill>
                    <a:srgbClr val="0048CD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4517" y="5544794"/>
            <a:ext cx="4186795" cy="11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736">
                <a:solidFill>
                  <a:srgbClr val="000000"/>
                </a:solidFill>
                <a:latin typeface="Oswald Bold Italics"/>
              </a:rPr>
              <a:t>FOLLOW MENTORNESS</a:t>
            </a:r>
          </a:p>
          <a:p>
            <a:pPr algn="ctr">
              <a:lnSpc>
                <a:spcPts val="44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41155" y="3566178"/>
            <a:ext cx="1543736" cy="4915515"/>
            <a:chOff x="0" y="0"/>
            <a:chExt cx="368852" cy="1174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174487"/>
            </a:xfrm>
            <a:custGeom>
              <a:avLst/>
              <a:gdLst/>
              <a:ahLst/>
              <a:cxnLst/>
              <a:rect r="r" b="b" t="t" l="l"/>
              <a:pathLst>
                <a:path h="117448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174487"/>
                  </a:lnTo>
                  <a:lnTo>
                    <a:pt x="0" y="117448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193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74876" y="3933254"/>
            <a:ext cx="1033084" cy="7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74876" y="4811908"/>
            <a:ext cx="1033084" cy="7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4876" y="5783195"/>
            <a:ext cx="1033084" cy="7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91708" y="4036121"/>
            <a:ext cx="7630671" cy="46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/>
                </a:solidFill>
                <a:latin typeface="DM Sans"/>
              </a:rPr>
              <a:t>ABOUT THE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1708" y="4987131"/>
            <a:ext cx="12306633" cy="45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DM Sans"/>
              </a:rPr>
              <a:t>TEAM PERFORMANCE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1708" y="6042057"/>
            <a:ext cx="9018642" cy="89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8"/>
              </a:lnSpc>
            </a:pPr>
            <a:r>
              <a:rPr lang="en-US" sz="2636" spc="258">
                <a:solidFill>
                  <a:srgbClr val="231F20"/>
                </a:solidFill>
                <a:latin typeface="DM Sans"/>
              </a:rPr>
              <a:t>PLAYER PERFORMANCE ANALYSIS</a:t>
            </a:r>
          </a:p>
          <a:p>
            <a:pPr algn="l" marL="0" indent="0" lvl="0">
              <a:lnSpc>
                <a:spcPts val="363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096482" y="6659071"/>
            <a:ext cx="1033084" cy="7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74876" y="7630198"/>
            <a:ext cx="1033084" cy="7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1708" y="7772789"/>
            <a:ext cx="12306633" cy="92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DM Sans"/>
              </a:rPr>
              <a:t>TEMPORAL ANALYSIS</a:t>
            </a:r>
          </a:p>
          <a:p>
            <a:pPr>
              <a:lnSpc>
                <a:spcPts val="37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591708" y="6887531"/>
            <a:ext cx="12306633" cy="92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 spc="264">
                <a:solidFill>
                  <a:srgbClr val="231F20"/>
                </a:solidFill>
                <a:latin typeface="DM Sans"/>
              </a:rPr>
              <a:t>OPPOSITION AND GROUND ANALYSIS</a:t>
            </a:r>
          </a:p>
          <a:p>
            <a:pPr>
              <a:lnSpc>
                <a:spcPts val="372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732" y="3108418"/>
            <a:ext cx="14973157" cy="6149882"/>
            <a:chOff x="0" y="0"/>
            <a:chExt cx="7072285" cy="2904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72285" cy="2904779"/>
            </a:xfrm>
            <a:custGeom>
              <a:avLst/>
              <a:gdLst/>
              <a:ahLst/>
              <a:cxnLst/>
              <a:rect r="r" b="b" t="t" l="l"/>
              <a:pathLst>
                <a:path h="2904779" w="7072285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49020" y="1276934"/>
            <a:ext cx="2046896" cy="2046896"/>
          </a:xfrm>
          <a:custGeom>
            <a:avLst/>
            <a:gdLst/>
            <a:ahLst/>
            <a:cxnLst/>
            <a:rect r="r" b="b" t="t" l="l"/>
            <a:pathLst>
              <a:path h="2046896" w="2046896">
                <a:moveTo>
                  <a:pt x="0" y="0"/>
                </a:moveTo>
                <a:lnTo>
                  <a:pt x="2046896" y="0"/>
                </a:lnTo>
                <a:lnTo>
                  <a:pt x="2046896" y="2046895"/>
                </a:lnTo>
                <a:lnTo>
                  <a:pt x="0" y="204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011" y="1276934"/>
            <a:ext cx="2560914" cy="2381650"/>
          </a:xfrm>
          <a:custGeom>
            <a:avLst/>
            <a:gdLst/>
            <a:ahLst/>
            <a:cxnLst/>
            <a:rect r="r" b="b" t="t" l="l"/>
            <a:pathLst>
              <a:path h="2381650" w="2560914">
                <a:moveTo>
                  <a:pt x="0" y="0"/>
                </a:moveTo>
                <a:lnTo>
                  <a:pt x="2560913" y="0"/>
                </a:lnTo>
                <a:lnTo>
                  <a:pt x="2560913" y="2381649"/>
                </a:lnTo>
                <a:lnTo>
                  <a:pt x="0" y="238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6102" y="4478840"/>
            <a:ext cx="13293466" cy="40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</a:rPr>
              <a:t>Uncovering Patterns and Trends in the Cricket World Cup 2023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66102" y="6035308"/>
            <a:ext cx="13488361" cy="92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Muli"/>
              </a:rPr>
              <a:t>The dataset has 1408 rows and 20 columns. There are 6194 missing values in the</a:t>
            </a:r>
          </a:p>
          <a:p>
            <a:pPr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Muli"/>
              </a:rPr>
              <a:t>dataset.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6102" y="8067898"/>
            <a:ext cx="13488361" cy="40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</a:rPr>
              <a:t>The dataset  has data upto the semifinal matches only.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9287" y="4411156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9287" y="6228756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9287" y="8000215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33588" y="1292695"/>
            <a:ext cx="12004301" cy="8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F4F4F4"/>
                </a:solidFill>
                <a:latin typeface="Arita Buri Bold"/>
              </a:rPr>
              <a:t>Case  Study: ICC CWC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5528319"/>
            <a:ext cx="15845221" cy="144531"/>
            <a:chOff x="0" y="0"/>
            <a:chExt cx="21126961" cy="192708"/>
          </a:xfrm>
        </p:grpSpPr>
        <p:sp>
          <p:nvSpPr>
            <p:cNvPr name="Freeform 14" id="14"/>
            <p:cNvSpPr/>
            <p:nvPr/>
          </p:nvSpPr>
          <p:spPr>
            <a:xfrm flipH="false" flipV="false" rot="-10800000">
              <a:off x="5214658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1045694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15621017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8700" y="7340538"/>
            <a:ext cx="15845221" cy="144531"/>
            <a:chOff x="0" y="0"/>
            <a:chExt cx="21126961" cy="192708"/>
          </a:xfrm>
        </p:grpSpPr>
        <p:sp>
          <p:nvSpPr>
            <p:cNvPr name="Freeform 19" id="19"/>
            <p:cNvSpPr/>
            <p:nvPr/>
          </p:nvSpPr>
          <p:spPr>
            <a:xfrm flipH="false" flipV="false" rot="-10800000">
              <a:off x="5214658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10800000">
              <a:off x="0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10800000">
              <a:off x="1045694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0800000">
              <a:off x="15621017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6160" y="1917481"/>
            <a:ext cx="10521840" cy="7340819"/>
          </a:xfrm>
          <a:custGeom>
            <a:avLst/>
            <a:gdLst/>
            <a:ahLst/>
            <a:cxnLst/>
            <a:rect r="r" b="b" t="t" l="l"/>
            <a:pathLst>
              <a:path h="7340819" w="10521840">
                <a:moveTo>
                  <a:pt x="0" y="0"/>
                </a:moveTo>
                <a:lnTo>
                  <a:pt x="10521840" y="0"/>
                </a:lnTo>
                <a:lnTo>
                  <a:pt x="10521840" y="7340819"/>
                </a:lnTo>
                <a:lnTo>
                  <a:pt x="0" y="734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7985" y="659544"/>
            <a:ext cx="15367853" cy="1777563"/>
            <a:chOff x="0" y="0"/>
            <a:chExt cx="20490470" cy="23700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1373" y="1780909"/>
              <a:ext cx="20409097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0490470" cy="110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5999">
                  <a:solidFill>
                    <a:srgbClr val="F44E66"/>
                  </a:solidFill>
                  <a:latin typeface="Arita Buri Bold"/>
                </a:rPr>
                <a:t>Team Performance Analysis - Batting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577366"/>
            <a:ext cx="7559089" cy="46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2"/>
              </a:lnSpc>
            </a:pPr>
          </a:p>
          <a:p>
            <a:pPr marL="643469" indent="-321734" lvl="1">
              <a:lnSpc>
                <a:spcPts val="4112"/>
              </a:lnSpc>
              <a:spcBef>
                <a:spcPct val="0"/>
              </a:spcBef>
              <a:buFont typeface="Arial"/>
              <a:buChar char="•"/>
            </a:pPr>
            <a:r>
              <a:rPr lang="en-US" sz="2980" spc="292">
                <a:solidFill>
                  <a:srgbClr val="000000"/>
                </a:solidFill>
                <a:latin typeface="DM Sans"/>
              </a:rPr>
              <a:t>M</a:t>
            </a:r>
            <a:r>
              <a:rPr lang="en-US" sz="2980" spc="292">
                <a:solidFill>
                  <a:srgbClr val="000000"/>
                </a:solidFill>
                <a:latin typeface="DM Sans"/>
              </a:rPr>
              <a:t>OST RUNS SCORED BY INDIA</a:t>
            </a:r>
          </a:p>
          <a:p>
            <a:pPr marL="643469" indent="-321734" lvl="1">
              <a:lnSpc>
                <a:spcPts val="4112"/>
              </a:lnSpc>
              <a:spcBef>
                <a:spcPct val="0"/>
              </a:spcBef>
              <a:buFont typeface="Arial"/>
              <a:buChar char="•"/>
            </a:pPr>
            <a:r>
              <a:rPr lang="en-US" sz="2980" spc="292">
                <a:solidFill>
                  <a:srgbClr val="000000"/>
                </a:solidFill>
                <a:latin typeface="DM Sans"/>
              </a:rPr>
              <a:t>HIGHEST STRIKE RATE BY INDIA</a:t>
            </a:r>
          </a:p>
          <a:p>
            <a:pPr marL="643469" indent="-321734" lvl="1">
              <a:lnSpc>
                <a:spcPts val="4112"/>
              </a:lnSpc>
              <a:spcBef>
                <a:spcPct val="0"/>
              </a:spcBef>
              <a:buFont typeface="Arial"/>
              <a:buChar char="•"/>
            </a:pPr>
            <a:r>
              <a:rPr lang="en-US" sz="2980" spc="292">
                <a:solidFill>
                  <a:srgbClr val="000000"/>
                </a:solidFill>
                <a:latin typeface="DM Sans"/>
              </a:rPr>
              <a:t>THE H</a:t>
            </a:r>
            <a:r>
              <a:rPr lang="en-US" sz="2980" spc="292">
                <a:solidFill>
                  <a:srgbClr val="000000"/>
                </a:solidFill>
                <a:latin typeface="DM Sans"/>
              </a:rPr>
              <a:t>IGHEST PERCENTAGE OF RUNS FROM BOUNDARIES BY PAKISTAN</a:t>
            </a:r>
          </a:p>
          <a:p>
            <a:pPr marL="643469" indent="-321734" lvl="1">
              <a:lnSpc>
                <a:spcPts val="4112"/>
              </a:lnSpc>
              <a:spcBef>
                <a:spcPct val="0"/>
              </a:spcBef>
              <a:buFont typeface="Arial"/>
              <a:buChar char="•"/>
            </a:pPr>
            <a:r>
              <a:rPr lang="en-US" sz="2980" spc="292">
                <a:solidFill>
                  <a:srgbClr val="000000"/>
                </a:solidFill>
                <a:latin typeface="DM Sans"/>
              </a:rPr>
              <a:t>MOST BALLS FACED BY AUSTRALIA</a:t>
            </a:r>
          </a:p>
          <a:p>
            <a:pPr>
              <a:lnSpc>
                <a:spcPts val="41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51298" y="2114034"/>
            <a:ext cx="9990598" cy="6928154"/>
          </a:xfrm>
          <a:custGeom>
            <a:avLst/>
            <a:gdLst/>
            <a:ahLst/>
            <a:cxnLst/>
            <a:rect r="r" b="b" t="t" l="l"/>
            <a:pathLst>
              <a:path h="6928154" w="9990598">
                <a:moveTo>
                  <a:pt x="0" y="0"/>
                </a:moveTo>
                <a:lnTo>
                  <a:pt x="9990598" y="0"/>
                </a:lnTo>
                <a:lnTo>
                  <a:pt x="9990598" y="6928154"/>
                </a:lnTo>
                <a:lnTo>
                  <a:pt x="0" y="692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7985" y="659544"/>
            <a:ext cx="15367853" cy="1777563"/>
            <a:chOff x="0" y="0"/>
            <a:chExt cx="20490470" cy="23700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1373" y="1780909"/>
              <a:ext cx="20409097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0490470" cy="110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5999">
                  <a:solidFill>
                    <a:srgbClr val="F44E66"/>
                  </a:solidFill>
                  <a:latin typeface="Arita Buri Bold"/>
                </a:rPr>
                <a:t>Team Performance Analysis - Bowling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2379956"/>
            <a:ext cx="8051298" cy="56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3251" indent="-321626" lvl="1">
              <a:lnSpc>
                <a:spcPts val="411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spc="291">
                <a:solidFill>
                  <a:srgbClr val="000000"/>
                </a:solidFill>
                <a:latin typeface="DM Sans"/>
              </a:rPr>
              <a:t>NEW ZEALAND: T</a:t>
            </a:r>
            <a:r>
              <a:rPr lang="en-US" sz="2979" spc="291">
                <a:solidFill>
                  <a:srgbClr val="000000"/>
                </a:solidFill>
                <a:latin typeface="DM Sans"/>
              </a:rPr>
              <a:t>OP TEAM FOR CONCEDING THE MOST RUNS</a:t>
            </a:r>
          </a:p>
          <a:p>
            <a:pPr algn="just" marL="643251" indent="-321626" lvl="1">
              <a:lnSpc>
                <a:spcPts val="411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spc="291">
                <a:solidFill>
                  <a:srgbClr val="000000"/>
                </a:solidFill>
                <a:latin typeface="DM Sans"/>
              </a:rPr>
              <a:t>INDIA: HIGHEST WICKETS TAKEN BY A TEAM</a:t>
            </a:r>
          </a:p>
          <a:p>
            <a:pPr algn="just" marL="643251" indent="-321626" lvl="1">
              <a:lnSpc>
                <a:spcPts val="411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spc="291">
                <a:solidFill>
                  <a:srgbClr val="000000"/>
                </a:solidFill>
                <a:latin typeface="DM Sans"/>
              </a:rPr>
              <a:t>SRI LANKA: H</a:t>
            </a:r>
            <a:r>
              <a:rPr lang="en-US" sz="2979" spc="291">
                <a:solidFill>
                  <a:srgbClr val="000000"/>
                </a:solidFill>
                <a:latin typeface="DM Sans"/>
              </a:rPr>
              <a:t>IGHEST TEAM ECONOMY RATE</a:t>
            </a:r>
          </a:p>
          <a:p>
            <a:pPr algn="just" marL="643251" indent="-321626" lvl="1">
              <a:lnSpc>
                <a:spcPts val="411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spc="291">
                <a:solidFill>
                  <a:srgbClr val="000000"/>
                </a:solidFill>
                <a:latin typeface="DM Sans"/>
              </a:rPr>
              <a:t>INDIA: LOWEST TEAM AVERAGE WICKET PROBABILI</a:t>
            </a:r>
            <a:r>
              <a:rPr lang="en-US" sz="2979" spc="291">
                <a:solidFill>
                  <a:srgbClr val="000000"/>
                </a:solidFill>
                <a:latin typeface="DM Sans"/>
              </a:rPr>
              <a:t>TY, INDICATING EFFECTIVENESS IN TAKING WICKETS</a:t>
            </a:r>
          </a:p>
          <a:p>
            <a:pPr algn="just">
              <a:lnSpc>
                <a:spcPts val="41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0267" y="1028700"/>
            <a:ext cx="12795834" cy="9258300"/>
          </a:xfrm>
          <a:custGeom>
            <a:avLst/>
            <a:gdLst/>
            <a:ahLst/>
            <a:cxnLst/>
            <a:rect r="r" b="b" t="t" l="l"/>
            <a:pathLst>
              <a:path h="9258300" w="12795834">
                <a:moveTo>
                  <a:pt x="0" y="0"/>
                </a:moveTo>
                <a:lnTo>
                  <a:pt x="12795834" y="0"/>
                </a:lnTo>
                <a:lnTo>
                  <a:pt x="127958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" t="-1542" r="0" b="-3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90267" y="0"/>
            <a:ext cx="15367853" cy="1777563"/>
            <a:chOff x="0" y="0"/>
            <a:chExt cx="20490470" cy="23700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1373" y="1780909"/>
              <a:ext cx="20409097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0490470" cy="110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5999">
                  <a:solidFill>
                    <a:srgbClr val="F44E66"/>
                  </a:solidFill>
                  <a:latin typeface="Arita Buri Bold"/>
                </a:rPr>
                <a:t>Top 10 Players by Impact - Batting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7150" y="888781"/>
            <a:ext cx="12587975" cy="9398219"/>
          </a:xfrm>
          <a:custGeom>
            <a:avLst/>
            <a:gdLst/>
            <a:ahLst/>
            <a:cxnLst/>
            <a:rect r="r" b="b" t="t" l="l"/>
            <a:pathLst>
              <a:path h="9398219" w="12587975">
                <a:moveTo>
                  <a:pt x="0" y="0"/>
                </a:moveTo>
                <a:lnTo>
                  <a:pt x="12587975" y="0"/>
                </a:lnTo>
                <a:lnTo>
                  <a:pt x="12587975" y="9398219"/>
                </a:lnTo>
                <a:lnTo>
                  <a:pt x="0" y="9398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7" r="-1777" b="-2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90267" y="0"/>
            <a:ext cx="15367853" cy="1777563"/>
            <a:chOff x="0" y="0"/>
            <a:chExt cx="20490470" cy="23700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1373" y="1780909"/>
              <a:ext cx="20409097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0490470" cy="1101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5999">
                  <a:solidFill>
                    <a:srgbClr val="F44E66"/>
                  </a:solidFill>
                  <a:latin typeface="Arita Buri Bold"/>
                </a:rPr>
                <a:t>Top 10 Players by Impact - Bowling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636" y="1028700"/>
            <a:ext cx="16796729" cy="8877791"/>
          </a:xfrm>
          <a:custGeom>
            <a:avLst/>
            <a:gdLst/>
            <a:ahLst/>
            <a:cxnLst/>
            <a:rect r="r" b="b" t="t" l="l"/>
            <a:pathLst>
              <a:path h="8877791" w="16796729">
                <a:moveTo>
                  <a:pt x="0" y="0"/>
                </a:moveTo>
                <a:lnTo>
                  <a:pt x="16796728" y="0"/>
                </a:lnTo>
                <a:lnTo>
                  <a:pt x="16796728" y="8877791"/>
                </a:lnTo>
                <a:lnTo>
                  <a:pt x="0" y="887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" r="0" b="-19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19778"/>
            <a:chOff x="0" y="0"/>
            <a:chExt cx="22816645" cy="22930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703862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5599">
                  <a:solidFill>
                    <a:srgbClr val="F44E66"/>
                  </a:solidFill>
                  <a:latin typeface="Arita Buri Bold"/>
                </a:rPr>
                <a:t>Some metrics by opposition wise and ground wise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636" y="1028700"/>
            <a:ext cx="16796729" cy="8877791"/>
          </a:xfrm>
          <a:custGeom>
            <a:avLst/>
            <a:gdLst/>
            <a:ahLst/>
            <a:cxnLst/>
            <a:rect r="r" b="b" t="t" l="l"/>
            <a:pathLst>
              <a:path h="8877791" w="16796729">
                <a:moveTo>
                  <a:pt x="0" y="0"/>
                </a:moveTo>
                <a:lnTo>
                  <a:pt x="16796728" y="0"/>
                </a:lnTo>
                <a:lnTo>
                  <a:pt x="16796728" y="8877791"/>
                </a:lnTo>
                <a:lnTo>
                  <a:pt x="0" y="887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0" r="0" b="-19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5636" y="0"/>
            <a:ext cx="17112484" cy="1719778"/>
            <a:chOff x="0" y="0"/>
            <a:chExt cx="22816645" cy="22930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0611" y="1703862"/>
              <a:ext cx="22726034" cy="58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22816645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5599">
                  <a:solidFill>
                    <a:srgbClr val="F44E66"/>
                  </a:solidFill>
                  <a:latin typeface="Arita Buri Bold"/>
                </a:rPr>
                <a:t>Some metrics by opposition wise and ground wise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DAGBp_eH398</dc:identifier>
  <dcterms:modified xsi:type="dcterms:W3CDTF">2011-08-01T06:04:30Z</dcterms:modified>
  <cp:revision>1</cp:revision>
  <dc:title>Telco Customer Churn Prediction Analysis</dc:title>
</cp:coreProperties>
</file>